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92" r:id="rId3"/>
    <p:sldId id="330" r:id="rId4"/>
    <p:sldId id="273" r:id="rId5"/>
    <p:sldId id="268" r:id="rId6"/>
    <p:sldId id="298" r:id="rId7"/>
    <p:sldId id="299" r:id="rId8"/>
    <p:sldId id="300" r:id="rId9"/>
    <p:sldId id="301" r:id="rId10"/>
    <p:sldId id="302" r:id="rId11"/>
    <p:sldId id="276" r:id="rId12"/>
    <p:sldId id="303" r:id="rId13"/>
    <p:sldId id="304" r:id="rId14"/>
    <p:sldId id="305" r:id="rId15"/>
    <p:sldId id="277" r:id="rId16"/>
    <p:sldId id="278" r:id="rId17"/>
    <p:sldId id="279" r:id="rId18"/>
    <p:sldId id="280" r:id="rId19"/>
    <p:sldId id="281" r:id="rId20"/>
    <p:sldId id="296" r:id="rId21"/>
    <p:sldId id="297" r:id="rId22"/>
    <p:sldId id="275" r:id="rId23"/>
    <p:sldId id="294" r:id="rId24"/>
    <p:sldId id="295" r:id="rId25"/>
    <p:sldId id="282" r:id="rId26"/>
    <p:sldId id="306" r:id="rId27"/>
    <p:sldId id="307" r:id="rId28"/>
    <p:sldId id="308" r:id="rId29"/>
    <p:sldId id="309" r:id="rId30"/>
    <p:sldId id="286" r:id="rId31"/>
    <p:sldId id="310" r:id="rId32"/>
    <p:sldId id="311" r:id="rId33"/>
    <p:sldId id="312" r:id="rId34"/>
    <p:sldId id="313" r:id="rId35"/>
    <p:sldId id="287" r:id="rId36"/>
    <p:sldId id="314" r:id="rId37"/>
    <p:sldId id="315" r:id="rId38"/>
    <p:sldId id="316" r:id="rId39"/>
    <p:sldId id="288" r:id="rId40"/>
    <p:sldId id="317" r:id="rId41"/>
    <p:sldId id="318" r:id="rId42"/>
    <p:sldId id="290" r:id="rId43"/>
    <p:sldId id="319" r:id="rId44"/>
    <p:sldId id="320" r:id="rId45"/>
    <p:sldId id="321" r:id="rId46"/>
    <p:sldId id="322" r:id="rId47"/>
    <p:sldId id="291" r:id="rId48"/>
    <p:sldId id="327" r:id="rId49"/>
    <p:sldId id="328" r:id="rId50"/>
    <p:sldId id="329" r:id="rId51"/>
    <p:sldId id="326" r:id="rId52"/>
    <p:sldId id="293" r:id="rId53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33"/>
    <a:srgbClr val="33CC33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5" d="100"/>
          <a:sy n="185" d="100"/>
        </p:scale>
        <p:origin x="-24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82AB-EDE7-734D-8471-A9CA3DFEA7D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63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0007-BB75-DF4A-B0C0-5713593E635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684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BA20-4E69-2049-8E6C-3C192998FF4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23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3254-6E0A-5340-9867-5738CA98FDC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294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3CB9-DCBD-D144-973D-36C416CB45C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836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E8C7-7E9C-504C-9381-732090D57C1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678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F3964-2FA3-6F46-AB11-B901C548B85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148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9A87-08B1-C547-80FB-534E0B56CDC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40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7971-10FE-044C-8040-D10585B4AB5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98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E809-6104-7F4A-9218-F85256510E9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154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FDE4-7D36-754A-AC38-8D5ED5A493C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99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FCD3-18CF-F944-9AE0-FFEE5B41379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7295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D9C1C-1990-9341-A523-11292B42936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935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C8A8-248F-0747-965B-E6A10620404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4044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BCC1-6E64-B74D-B641-CAA97353D4E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0000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E328B-0778-A44F-A195-1DB0BCE6620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888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A896-1610-8947-A305-368752F6EB8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357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09AC-C747-B944-8044-5F4FFEBEB84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489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7E11-0DAC-364D-A373-E67DEF9976B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664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DEAF-D35F-E34D-863E-BDB483595ED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40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B6C1-E702-284D-8150-0F15DB90105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471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87C4-D577-AC49-BE17-696F385B56E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917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AC145-5438-C242-9ECB-9832145CCEF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711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C999-2624-2746-A8C7-0013560519B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04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464E023-FFA2-5947-B91D-D678A7472AF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86959D7-80DA-874E-B3B9-F0038B37D9F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El verbo </a:t>
            </a: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Bwgrkn"/>
                <a:cs typeface="Bwgrkn"/>
              </a:rPr>
              <a:t>eivmi,</a:t>
            </a: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, tiempos verbales y conjunciones</a:t>
            </a:r>
            <a:endParaRPr lang="en-US" sz="6600" b="1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  <a:ea typeface="ＭＳ Ｐゴシック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 I : Lección 6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93713" y="331788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u`mei/j evste a[gioi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93713" y="331788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u`mei/j evste a[gioi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95538" y="914400"/>
            <a:ext cx="435133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500" dirty="0">
                <a:cs typeface="+mn-cs"/>
              </a:rPr>
              <a:t>“ustedes son santos”</a:t>
            </a:r>
          </a:p>
        </p:txBody>
      </p:sp>
    </p:spTree>
    <p:extLst>
      <p:ext uri="{BB962C8B-B14F-4D97-AF65-F5344CB8AC3E}">
        <p14:creationId xmlns:p14="http://schemas.microsoft.com/office/powerpoint/2010/main" val="9352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93713" y="331788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u`mei/j evste a[gioi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0812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MX" sz="4000" dirty="0">
                <a:latin typeface="Bwgrkn"/>
                <a:cs typeface="Bwgrkn"/>
              </a:rPr>
              <a:t>ta. te,kna auvtw/n eivsin dou/loi tw/n kuri,wn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95538" y="914400"/>
            <a:ext cx="435133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500" dirty="0">
                <a:cs typeface="+mn-cs"/>
              </a:rPr>
              <a:t>“ustedes son santos”</a:t>
            </a:r>
          </a:p>
        </p:txBody>
      </p:sp>
    </p:spTree>
    <p:extLst>
      <p:ext uri="{BB962C8B-B14F-4D97-AF65-F5344CB8AC3E}">
        <p14:creationId xmlns:p14="http://schemas.microsoft.com/office/powerpoint/2010/main" val="416471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93713" y="331788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u`mei/j evste a[gioi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0812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MX" sz="4000" dirty="0">
                <a:latin typeface="Bwgrkn"/>
                <a:cs typeface="Bwgrkn"/>
              </a:rPr>
              <a:t>ta. te,kna auvtw/n eivsin dou/loi tw/n kuri,wn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95538" y="914400"/>
            <a:ext cx="435133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500" dirty="0">
                <a:cs typeface="+mn-cs"/>
              </a:rPr>
              <a:t>“ustedes son santos”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73088" y="2743200"/>
            <a:ext cx="7997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500">
                <a:cs typeface="+mn-cs"/>
              </a:rPr>
              <a:t>“los hijos (o niños) de ellos (o de ellas) son esclavos de los señores”</a:t>
            </a:r>
          </a:p>
        </p:txBody>
      </p:sp>
    </p:spTree>
    <p:extLst>
      <p:ext uri="{BB962C8B-B14F-4D97-AF65-F5344CB8AC3E}">
        <p14:creationId xmlns:p14="http://schemas.microsoft.com/office/powerpoint/2010/main" val="99216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2" name="Group 100"/>
          <p:cNvGraphicFramePr>
            <a:graphicFrameLocks noGrp="1"/>
          </p:cNvGraphicFramePr>
          <p:nvPr>
            <p:ph/>
          </p:nvPr>
        </p:nvGraphicFramePr>
        <p:xfrm>
          <a:off x="228600" y="114300"/>
          <a:ext cx="8686800" cy="4233861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734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Modo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782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 medio de este accidente se puede saber qué tan real era la acción en la mente del autor.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56">
                <a:tc>
                  <a:txBody>
                    <a:bodyPr/>
                    <a:lstStyle/>
                    <a:p>
                      <a:pPr marL="34290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Indicativo: 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la acción es totalmente real en la mente del que habla o escribe.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56">
                <a:tc>
                  <a:txBody>
                    <a:bodyPr/>
                    <a:lstStyle/>
                    <a:p>
                      <a:pPr marL="34290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Subjuntivo: 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la acción es un deseo, una esperanza o una posibilidad en la mente del autor.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22">
                <a:tc>
                  <a:txBody>
                    <a:bodyPr/>
                    <a:lstStyle/>
                    <a:p>
                      <a:pPr marL="34290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Imperativo: 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la acción es un mandato o una súplica.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Algunos clasifican el </a:t>
                      </a: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infinitivo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como un modo. Este indica (verbalmente) una acción dependiente de otra, o propósito.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9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 </a:t>
                      </a: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participio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es otra forma verbal no modal. Puede ser adjetival o adverbial. Su acción dependerá del verbo principal.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37" name="Group 117"/>
          <p:cNvGraphicFramePr>
            <a:graphicFrameLocks noGrp="1"/>
          </p:cNvGraphicFramePr>
          <p:nvPr>
            <p:ph/>
          </p:nvPr>
        </p:nvGraphicFramePr>
        <p:xfrm>
          <a:off x="228600" y="114300"/>
          <a:ext cx="8686800" cy="478491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8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Tiempo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Este accidente indica el aspecto de la acción más que el momento en que ocurre.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175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Presente: </a:t>
                      </a: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La acción es vista en su desarrollo. En Indicativo está asociada a lo cronológico actual.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984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Imperfecto: </a:t>
                      </a: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La acción es vista en su desarrollo en un pasado (como un proceso o costumbre).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175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Aoristo: </a:t>
                      </a: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La acción es vista como completa. En el indicativo se muestra en el pasado.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01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Perfecto: </a:t>
                      </a: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La acción se llevó a cabo en el pasado y tiene repercusiones en el presente.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Pluscuamperfecto:</a:t>
                      </a: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La acción se lleva a cabo en el pasado con repercusiones en el pasado.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3" name="Group 99"/>
          <p:cNvGraphicFramePr>
            <a:graphicFrameLocks noGrp="1"/>
          </p:cNvGraphicFramePr>
          <p:nvPr>
            <p:ph/>
          </p:nvPr>
        </p:nvGraphicFramePr>
        <p:xfrm>
          <a:off x="228600" y="114300"/>
          <a:ext cx="8686800" cy="4643479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419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Voz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89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 medio de la “voz” se puede saber qué relación hay entre sujeto y la acción.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727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Activa: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el sujeto realiza la acción.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727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Pasiva: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al sujeto se le realiza la acción.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48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Media: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el sujeto realiza y recibe la acción al mismo tiempo.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Algunos verbos usan la misma desinencia tanto para la voz pasiva como para la media.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8" name="Group 36"/>
          <p:cNvGraphicFramePr>
            <a:graphicFrameLocks noGrp="1"/>
          </p:cNvGraphicFramePr>
          <p:nvPr>
            <p:ph/>
          </p:nvPr>
        </p:nvGraphicFramePr>
        <p:xfrm>
          <a:off x="228600" y="114300"/>
          <a:ext cx="8686800" cy="4295775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419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Persona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8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Este accidente indica quién es el sujeto gramatical de la acción o el proceso verbal.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426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Primera: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Quien habla o escribe es el sujeto gramatical. 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426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Segunda: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 oyente o lector es el sujeto gramatical.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965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Tercera:</a:t>
                      </a: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Ni el que habla ni el que oye (escribe o lee) es el sujeto sino otro ente.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87" name="Group 19"/>
          <p:cNvGraphicFramePr>
            <a:graphicFrameLocks noGrp="1"/>
          </p:cNvGraphicFramePr>
          <p:nvPr>
            <p:ph/>
          </p:nvPr>
        </p:nvGraphicFramePr>
        <p:xfrm>
          <a:off x="457200" y="206375"/>
          <a:ext cx="8229600" cy="124142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2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Número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marT="34279" marB="342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818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Determina si el sujeto gramatical es uno o varios entes. Puede ser singular o plural.</a:t>
                      </a:r>
                      <a:endParaRPr kumimoji="0" lang="es-MX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9" marB="342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00150"/>
            <a:ext cx="836074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dirty="0">
                <a:latin typeface="Minion Pro"/>
                <a:cs typeface="Minion Pro"/>
              </a:rPr>
              <a:t>65. </a:t>
            </a:r>
            <a:r>
              <a:rPr lang="es-ES_tradnl" sz="4000" b="1" dirty="0" err="1">
                <a:latin typeface="Minion Pro"/>
                <a:cs typeface="Minion Pro"/>
              </a:rPr>
              <a:t>κ</a:t>
            </a:r>
            <a:r>
              <a:rPr lang="es-ES_tradnl" sz="4000" b="1" dirty="0">
                <a:latin typeface="Minion Pro"/>
                <a:cs typeface="Minion Pro"/>
              </a:rPr>
              <a:t>α</a:t>
            </a:r>
            <a:r>
              <a:rPr lang="es-ES_tradnl" sz="4000" b="1" dirty="0" err="1">
                <a:latin typeface="Minion Pro"/>
                <a:cs typeface="Minion Pro"/>
              </a:rPr>
              <a:t>ί</a:t>
            </a:r>
            <a:r>
              <a:rPr lang="es-ES_tradnl" sz="4000" dirty="0">
                <a:latin typeface="Minion Pro"/>
                <a:cs typeface="Minion Pro"/>
              </a:rPr>
              <a:t>: y, también (9153</a:t>
            </a:r>
            <a:r>
              <a:rPr lang="es-ES_tradnl" sz="4000" dirty="0" smtClean="0">
                <a:latin typeface="Minion Pro"/>
                <a:cs typeface="Minion Pro"/>
              </a:rPr>
              <a:t>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66</a:t>
            </a:r>
            <a:r>
              <a:rPr lang="el-GR" sz="4000" dirty="0">
                <a:latin typeface="Minion Pro"/>
                <a:cs typeface="Minion Pro"/>
              </a:rPr>
              <a:t>. </a:t>
            </a:r>
            <a:r>
              <a:rPr lang="el-GR" sz="4000" b="1" dirty="0">
                <a:latin typeface="Minion Pro"/>
                <a:cs typeface="Minion Pro"/>
              </a:rPr>
              <a:t>ἀλλά, ἀλλ</a:t>
            </a:r>
            <a:r>
              <a:rPr lang="el-GR" sz="4000" dirty="0">
                <a:latin typeface="Minion Pro"/>
                <a:cs typeface="Minion Pro"/>
              </a:rPr>
              <a:t>: sino, pero (638) </a:t>
            </a:r>
            <a:endParaRPr lang="es-ES_tradnl" sz="4000" dirty="0" smtClean="0">
              <a:latin typeface="Minion Pro"/>
              <a:cs typeface="Minion Pro"/>
            </a:endParaRPr>
          </a:p>
          <a:p>
            <a:r>
              <a:rPr lang="es-ES_tradnl" sz="4000" dirty="0">
                <a:latin typeface="Minion Pro"/>
                <a:cs typeface="Minion Pro"/>
              </a:rPr>
              <a:t>67. </a:t>
            </a:r>
            <a:r>
              <a:rPr lang="es-ES_tradnl" sz="4000" b="1" dirty="0" err="1">
                <a:latin typeface="Minion Pro"/>
                <a:cs typeface="Minion Pro"/>
              </a:rPr>
              <a:t>δέ</a:t>
            </a:r>
            <a:r>
              <a:rPr lang="es-ES_tradnl" sz="4000" dirty="0">
                <a:latin typeface="Minion Pro"/>
                <a:cs typeface="Minion Pro"/>
              </a:rPr>
              <a:t>: sino, pero, y (pospositiva) (2792</a:t>
            </a:r>
            <a:r>
              <a:rPr lang="es-ES_tradnl" sz="4000" dirty="0" smtClean="0">
                <a:latin typeface="Minion Pro"/>
                <a:cs typeface="Minion Pro"/>
              </a:rPr>
              <a:t>)</a:t>
            </a:r>
          </a:p>
          <a:p>
            <a:r>
              <a:rPr lang="es-ES_tradnl" sz="4000" dirty="0" smtClean="0">
                <a:latin typeface="Minion Pro"/>
                <a:cs typeface="Minion Pro"/>
              </a:rPr>
              <a:t>68</a:t>
            </a:r>
            <a:r>
              <a:rPr lang="es-ES_tradnl" sz="4000" dirty="0">
                <a:latin typeface="Minion Pro"/>
                <a:cs typeface="Minion Pro"/>
              </a:rPr>
              <a:t>. </a:t>
            </a:r>
            <a:r>
              <a:rPr lang="es-ES_tradnl" sz="4000" b="1" dirty="0" err="1">
                <a:latin typeface="Minion Pro"/>
                <a:cs typeface="Minion Pro"/>
              </a:rPr>
              <a:t>γάρ</a:t>
            </a:r>
            <a:r>
              <a:rPr lang="es-ES_tradnl" sz="4000" dirty="0">
                <a:latin typeface="Minion Pro"/>
                <a:cs typeface="Minion Pro"/>
              </a:rPr>
              <a:t>: </a:t>
            </a:r>
            <a:r>
              <a:rPr lang="es-ES_tradnl" sz="3700" dirty="0">
                <a:latin typeface="Minion Pro"/>
                <a:cs typeface="Minion Pro"/>
              </a:rPr>
              <a:t>porque, pues (pospositiva) (1042</a:t>
            </a:r>
            <a:r>
              <a:rPr lang="es-ES_tradnl" sz="3700" dirty="0" smtClean="0">
                <a:latin typeface="Minion Pro"/>
                <a:cs typeface="Minion Pro"/>
              </a:rPr>
              <a:t>)</a:t>
            </a:r>
          </a:p>
          <a:p>
            <a:r>
              <a:rPr lang="el-GR" sz="4000" dirty="0">
                <a:latin typeface="Minion Pro"/>
                <a:cs typeface="Minion Pro"/>
              </a:rPr>
              <a:t>69. </a:t>
            </a:r>
            <a:r>
              <a:rPr lang="el-GR" sz="4000" b="1" dirty="0">
                <a:latin typeface="Minion Pro"/>
                <a:cs typeface="Minion Pro"/>
              </a:rPr>
              <a:t>οὐ, οὐκ, οὐχ</a:t>
            </a:r>
            <a:r>
              <a:rPr lang="el-GR" sz="4000" dirty="0">
                <a:latin typeface="Minion Pro"/>
                <a:cs typeface="Minion Pro"/>
              </a:rPr>
              <a:t>: no (1606) (adverbio) </a:t>
            </a:r>
            <a:endParaRPr lang="es-ES_tradnl" sz="4000" dirty="0" smtClean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38150"/>
            <a:ext cx="298190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6: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6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1451"/>
            <a:ext cx="7162800" cy="536972"/>
          </a:xfr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PE" sz="3200" b="1" smtClean="0">
                <a:solidFill>
                  <a:schemeClr val="bg1"/>
                </a:solidFill>
                <a:cs typeface="+mj-cs"/>
              </a:rPr>
              <a:t>Las posiciones de los adjetivos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937022"/>
            <a:ext cx="56388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tres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atributivas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  <a:r>
              <a:rPr lang="es-PE" sz="2800" dirty="0">
                <a:cs typeface="+mn-cs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20327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La palabra buena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67200" y="1909229"/>
            <a:ext cx="83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4400">
                <a:cs typeface="+mn-cs"/>
              </a:rPr>
              <a:t>=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1" y="3187123"/>
            <a:ext cx="5719763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solidFill>
                  <a:schemeClr val="bg1"/>
                </a:solidFill>
                <a:cs typeface="+mn-cs"/>
              </a:rPr>
              <a:t>Las dos posiciones </a:t>
            </a:r>
            <a:r>
              <a:rPr lang="es-PE" sz="2800" b="1" i="1" u="sng" dirty="0">
                <a:solidFill>
                  <a:schemeClr val="bg1"/>
                </a:solidFill>
                <a:cs typeface="+mn-cs"/>
              </a:rPr>
              <a:t>predicativas</a:t>
            </a:r>
            <a:r>
              <a:rPr lang="es-PE" sz="2800" i="1" dirty="0">
                <a:solidFill>
                  <a:schemeClr val="bg1"/>
                </a:solidFill>
                <a:cs typeface="+mn-cs"/>
              </a:rPr>
              <a:t>: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038600" y="3930073"/>
            <a:ext cx="685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4400">
                <a:cs typeface="+mn-cs"/>
              </a:rPr>
              <a:t>=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648200" y="4021751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La palabra </a:t>
            </a:r>
            <a:r>
              <a:rPr lang="es-PE" sz="2800">
                <a:solidFill>
                  <a:srgbClr val="008000"/>
                </a:solidFill>
                <a:cs typeface="+mn-cs"/>
              </a:rPr>
              <a:t>es/está</a:t>
            </a:r>
            <a:r>
              <a:rPr lang="es-PE" sz="2800">
                <a:cs typeface="+mn-cs"/>
              </a:rPr>
              <a:t> buena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7270" y="14493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7270" y="19446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ὁ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 </a:t>
            </a:r>
            <a:endParaRPr lang="es-ES_tradnl" sz="2400" dirty="0">
              <a:latin typeface="Minion Pro"/>
              <a:cs typeface="Minion Pro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99530" y="1563239"/>
            <a:ext cx="56360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7270" y="243994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λόγος </a:t>
            </a:r>
            <a:r>
              <a:rPr lang="el-GR" sz="3600" b="1" dirty="0">
                <a:solidFill>
                  <a:srgbClr val="FF6600"/>
                </a:solidFill>
                <a:latin typeface="Minion Pro"/>
                <a:cs typeface="Minion Pro"/>
              </a:rPr>
              <a:t>ὁ</a:t>
            </a:r>
            <a:r>
              <a:rPr lang="es-MX" sz="3600" b="1" dirty="0">
                <a:solidFill>
                  <a:srgbClr val="FF6600"/>
                </a:solidFill>
                <a:latin typeface="Minion Pro"/>
                <a:cs typeface="Minion Pro"/>
              </a:rPr>
              <a:t> 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 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133599" y="2052080"/>
            <a:ext cx="533401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946190" y="2543605"/>
            <a:ext cx="553995" cy="5143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46675" y="371475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ὸς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ὁ λόγος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46675" y="432435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90"/>
                </a:solidFill>
                <a:latin typeface="Minion Pro"/>
                <a:cs typeface="Minion Pro"/>
              </a:rPr>
              <a:t>ὁ </a:t>
            </a:r>
            <a:r>
              <a:rPr lang="el-GR" sz="3600" b="1" dirty="0" smtClean="0">
                <a:solidFill>
                  <a:srgbClr val="000090"/>
                </a:solidFill>
                <a:latin typeface="Minion Pro"/>
                <a:cs typeface="Minion Pro"/>
              </a:rPr>
              <a:t>λόγος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 ἀ</a:t>
            </a:r>
            <a:r>
              <a:rPr lang="es-MX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γαθ</a:t>
            </a:r>
            <a:r>
              <a:rPr lang="el-GR" sz="3600" b="1" dirty="0" smtClean="0">
                <a:solidFill>
                  <a:srgbClr val="FF6600"/>
                </a:solidFill>
                <a:latin typeface="Minion Pro"/>
                <a:cs typeface="Minion Pro"/>
              </a:rPr>
              <a:t>ός</a:t>
            </a:r>
            <a:endParaRPr lang="es-ES_tradnl" sz="3600" b="1" dirty="0">
              <a:solidFill>
                <a:srgbClr val="FF66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78837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00150"/>
            <a:ext cx="819454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dirty="0">
                <a:latin typeface="Minion Pro"/>
                <a:cs typeface="Minion Pro"/>
              </a:rPr>
              <a:t>70. 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b="1" dirty="0" err="1" smtClean="0">
                <a:latin typeface="Minion Pro"/>
                <a:cs typeface="Minion Pro"/>
              </a:rPr>
              <a:t>ἐν</a:t>
            </a:r>
            <a:r>
              <a:rPr lang="es-ES_tradnl" sz="4000" dirty="0">
                <a:latin typeface="Minion Pro"/>
                <a:cs typeface="Minion Pro"/>
              </a:rPr>
              <a:t>: (D) en, entre, sobre (2752)</a:t>
            </a:r>
          </a:p>
          <a:p>
            <a:r>
              <a:rPr lang="es-ES_tradnl" sz="4000" dirty="0">
                <a:latin typeface="Minion Pro"/>
                <a:cs typeface="Minion Pro"/>
              </a:rPr>
              <a:t>71.  </a:t>
            </a:r>
            <a:r>
              <a:rPr lang="es-ES_tradnl" sz="4000" b="1" dirty="0" err="1">
                <a:latin typeface="Minion Pro"/>
                <a:cs typeface="Minion Pro"/>
              </a:rPr>
              <a:t>ἐκ</a:t>
            </a:r>
            <a:r>
              <a:rPr lang="es-ES_tradnl" sz="4000" b="1" dirty="0">
                <a:latin typeface="Minion Pro"/>
                <a:cs typeface="Minion Pro"/>
              </a:rPr>
              <a:t>, </a:t>
            </a:r>
            <a:r>
              <a:rPr lang="es-ES_tradnl" sz="4000" b="1" dirty="0" err="1">
                <a:latin typeface="Minion Pro"/>
                <a:cs typeface="Minion Pro"/>
              </a:rPr>
              <a:t>ἐξ</a:t>
            </a:r>
            <a:r>
              <a:rPr lang="es-ES_tradnl" sz="4000" dirty="0">
                <a:latin typeface="Minion Pro"/>
                <a:cs typeface="Minion Pro"/>
              </a:rPr>
              <a:t>: (G) de, de entre, desde (914)</a:t>
            </a:r>
          </a:p>
          <a:p>
            <a:r>
              <a:rPr lang="es-ES_tradnl" sz="4000" dirty="0">
                <a:latin typeface="Minion Pro"/>
                <a:cs typeface="Minion Pro"/>
              </a:rPr>
              <a:t>72.  </a:t>
            </a:r>
            <a:r>
              <a:rPr lang="es-ES_tradnl" sz="4000" b="1" dirty="0" err="1">
                <a:latin typeface="Minion Pro"/>
                <a:cs typeface="Minion Pro"/>
              </a:rPr>
              <a:t>εἰς</a:t>
            </a:r>
            <a:r>
              <a:rPr lang="es-ES_tradnl" sz="4000" dirty="0">
                <a:latin typeface="Minion Pro"/>
                <a:cs typeface="Minion Pro"/>
              </a:rPr>
              <a:t>: (A) a, hacia, en, entre (1768)</a:t>
            </a:r>
          </a:p>
          <a:p>
            <a:r>
              <a:rPr lang="es-ES_tradnl" sz="4000" dirty="0">
                <a:latin typeface="Minion Pro"/>
                <a:cs typeface="Minion Pro"/>
              </a:rPr>
              <a:t>73.  </a:t>
            </a:r>
            <a:r>
              <a:rPr lang="es-ES_tradnl" sz="4000" b="1" dirty="0" err="1">
                <a:latin typeface="Minion Pro"/>
                <a:cs typeface="Minion Pro"/>
              </a:rPr>
              <a:t>ὡς</a:t>
            </a:r>
            <a:r>
              <a:rPr lang="es-ES_tradnl" sz="4000" dirty="0">
                <a:latin typeface="Minion Pro"/>
                <a:cs typeface="Minion Pro"/>
              </a:rPr>
              <a:t>: como (504) (adverbio)</a:t>
            </a:r>
          </a:p>
          <a:p>
            <a:r>
              <a:rPr lang="es-ES_tradnl" sz="4000" dirty="0">
                <a:latin typeface="Minion Pro"/>
                <a:cs typeface="Minion Pro"/>
              </a:rPr>
              <a:t>74.  </a:t>
            </a:r>
            <a:r>
              <a:rPr lang="es-ES_tradnl" sz="4000" b="1" dirty="0" err="1">
                <a:latin typeface="Minion Pro"/>
                <a:cs typeface="Minion Pro"/>
              </a:rPr>
              <a:t>εἰ</a:t>
            </a:r>
            <a:r>
              <a:rPr lang="es-ES_tradnl" sz="4000" dirty="0">
                <a:latin typeface="Minion Pro"/>
                <a:cs typeface="Minion Pro"/>
              </a:rPr>
              <a:t>: si (503) (condicional)</a:t>
            </a:r>
          </a:p>
          <a:p>
            <a:r>
              <a:rPr lang="es-ES_tradnl" sz="4000" dirty="0">
                <a:latin typeface="Minion Pro"/>
                <a:cs typeface="Minion Pro"/>
              </a:rPr>
              <a:t>75.  </a:t>
            </a:r>
            <a:r>
              <a:rPr lang="es-ES_tradnl" sz="4000" b="1" dirty="0" err="1">
                <a:latin typeface="Minion Pro"/>
                <a:cs typeface="Minion Pro"/>
              </a:rPr>
              <a:t>εἰμί</a:t>
            </a:r>
            <a:r>
              <a:rPr lang="es-ES_tradnl" sz="4000" dirty="0">
                <a:latin typeface="Minion Pro"/>
                <a:cs typeface="Minion Pro"/>
              </a:rPr>
              <a:t>: ser, estar (2460)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38150"/>
            <a:ext cx="298190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6: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0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50" name="Group 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37978347"/>
              </p:ext>
            </p:extLst>
          </p:nvPr>
        </p:nvGraphicFramePr>
        <p:xfrm>
          <a:off x="457200" y="685800"/>
          <a:ext cx="8229600" cy="1051203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2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5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138,162</a:t>
                      </a:r>
                      <a:endParaRPr lang="es-ES_tradnl" sz="5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50" name="Group 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95703522"/>
              </p:ext>
            </p:extLst>
          </p:nvPr>
        </p:nvGraphicFramePr>
        <p:xfrm>
          <a:off x="457200" y="685800"/>
          <a:ext cx="8229600" cy="2513125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2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5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138,162</a:t>
                      </a:r>
                      <a:endParaRPr lang="es-ES_tradnl" sz="5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9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Veces que aparecen las palabras aprendidas hasta la fecha:</a:t>
                      </a:r>
                      <a:endParaRPr kumimoji="0" lang="es-E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5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58,259</a:t>
                      </a:r>
                      <a:endParaRPr lang="es-ES_tradnl" sz="5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74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50" name="Group 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81728854"/>
              </p:ext>
            </p:extLst>
          </p:nvPr>
        </p:nvGraphicFramePr>
        <p:xfrm>
          <a:off x="457200" y="685800"/>
          <a:ext cx="8229600" cy="3508375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2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5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138,162</a:t>
                      </a:r>
                      <a:endParaRPr lang="es-ES_tradnl" sz="5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19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Veces que aparecen las palabras aprendidas hasta la fecha:</a:t>
                      </a:r>
                      <a:endParaRPr kumimoji="0" lang="es-E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5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58,259</a:t>
                      </a:r>
                      <a:endParaRPr lang="es-ES_tradnl" sz="5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Porcentaje de las palabras del Nuevo Testamento:</a:t>
                      </a:r>
                      <a:endParaRPr kumimoji="0" lang="es-E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5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42%</a:t>
                      </a:r>
                      <a:endParaRPr lang="es-ES_tradnl" sz="5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73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579563" y="309563"/>
            <a:ext cx="595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oi` </a:t>
            </a:r>
            <a:r>
              <a:rPr lang="pt-BR" sz="4000" dirty="0" err="1">
                <a:latin typeface="Bwgrkn"/>
                <a:cs typeface="Bwgrkn"/>
              </a:rPr>
              <a:t>a;nqrwpoi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profh</a:t>
            </a:r>
            <a:r>
              <a:rPr lang="pt-BR" sz="4000" dirty="0">
                <a:latin typeface="Bwgrkn"/>
                <a:cs typeface="Bwgrkn"/>
              </a:rPr>
              <a:t>/tai, </a:t>
            </a:r>
            <a:r>
              <a:rPr lang="pt-BR" sz="4000" dirty="0" err="1">
                <a:latin typeface="Bwgrkn"/>
                <a:cs typeface="Bwgrkn"/>
              </a:rPr>
              <a:t>evisin</a:t>
            </a:r>
            <a:endParaRPr lang="en-US" sz="4000" dirty="0">
              <a:latin typeface="Bwgrkn"/>
              <a:cs typeface="Bwgrkn"/>
            </a:endParaRPr>
          </a:p>
        </p:txBody>
      </p:sp>
      <p:graphicFrame>
        <p:nvGraphicFramePr>
          <p:cNvPr id="34923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03451088"/>
              </p:ext>
            </p:extLst>
          </p:nvPr>
        </p:nvGraphicFramePr>
        <p:xfrm>
          <a:off x="228600" y="1543050"/>
          <a:ext cx="8686800" cy="1939925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/tai,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evisin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579563" y="309563"/>
            <a:ext cx="595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oi` </a:t>
            </a:r>
            <a:r>
              <a:rPr lang="pt-BR" sz="4000" dirty="0" err="1">
                <a:latin typeface="Bwgrkn"/>
                <a:cs typeface="Bwgrkn"/>
              </a:rPr>
              <a:t>a;nqrwpoi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profh</a:t>
            </a:r>
            <a:r>
              <a:rPr lang="pt-BR" sz="4000" dirty="0">
                <a:latin typeface="Bwgrkn"/>
                <a:cs typeface="Bwgrkn"/>
              </a:rPr>
              <a:t>/tai, </a:t>
            </a:r>
            <a:r>
              <a:rPr lang="pt-BR" sz="4000" dirty="0" err="1">
                <a:latin typeface="Bwgrkn"/>
                <a:cs typeface="Bwgrkn"/>
              </a:rPr>
              <a:t>evisin</a:t>
            </a:r>
            <a:endParaRPr lang="en-US" sz="4000" dirty="0">
              <a:latin typeface="Bwgrkn"/>
              <a:cs typeface="Bwgrkn"/>
            </a:endParaRPr>
          </a:p>
        </p:txBody>
      </p:sp>
      <p:graphicFrame>
        <p:nvGraphicFramePr>
          <p:cNvPr id="34923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75651787"/>
              </p:ext>
            </p:extLst>
          </p:nvPr>
        </p:nvGraphicFramePr>
        <p:xfrm>
          <a:off x="228600" y="1543050"/>
          <a:ext cx="8686800" cy="1939925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a;nqrwpoj o`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hombres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/tai,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evisin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78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579563" y="309563"/>
            <a:ext cx="595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oi` </a:t>
            </a:r>
            <a:r>
              <a:rPr lang="pt-BR" sz="4000" dirty="0" err="1">
                <a:latin typeface="Bwgrkn"/>
                <a:cs typeface="Bwgrkn"/>
              </a:rPr>
              <a:t>a;nqrwpoi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profh</a:t>
            </a:r>
            <a:r>
              <a:rPr lang="pt-BR" sz="4000" dirty="0">
                <a:latin typeface="Bwgrkn"/>
                <a:cs typeface="Bwgrkn"/>
              </a:rPr>
              <a:t>/tai, </a:t>
            </a:r>
            <a:r>
              <a:rPr lang="pt-BR" sz="4000" dirty="0" err="1">
                <a:latin typeface="Bwgrkn"/>
                <a:cs typeface="Bwgrkn"/>
              </a:rPr>
              <a:t>evisin</a:t>
            </a:r>
            <a:endParaRPr lang="en-US" sz="4000" dirty="0">
              <a:latin typeface="Bwgrkn"/>
              <a:cs typeface="Bwgrkn"/>
            </a:endParaRPr>
          </a:p>
        </p:txBody>
      </p:sp>
      <p:graphicFrame>
        <p:nvGraphicFramePr>
          <p:cNvPr id="34923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39942018"/>
              </p:ext>
            </p:extLst>
          </p:nvPr>
        </p:nvGraphicFramePr>
        <p:xfrm>
          <a:off x="228600" y="1543050"/>
          <a:ext cx="8686800" cy="1939925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a;nqrwpoj o`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hombres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/tai,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profh,thj o`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profetas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evisin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9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579563" y="309563"/>
            <a:ext cx="595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oi` </a:t>
            </a:r>
            <a:r>
              <a:rPr lang="pt-BR" sz="4000" dirty="0" err="1">
                <a:latin typeface="Bwgrkn"/>
                <a:cs typeface="Bwgrkn"/>
              </a:rPr>
              <a:t>a;nqrwpoi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profh</a:t>
            </a:r>
            <a:r>
              <a:rPr lang="pt-BR" sz="4000" dirty="0">
                <a:latin typeface="Bwgrkn"/>
                <a:cs typeface="Bwgrkn"/>
              </a:rPr>
              <a:t>/tai, </a:t>
            </a:r>
            <a:r>
              <a:rPr lang="pt-BR" sz="4000" dirty="0" err="1">
                <a:latin typeface="Bwgrkn"/>
                <a:cs typeface="Bwgrkn"/>
              </a:rPr>
              <a:t>evisin</a:t>
            </a:r>
            <a:endParaRPr lang="en-US" sz="4000" dirty="0">
              <a:latin typeface="Bwgrkn"/>
              <a:cs typeface="Bwgrkn"/>
            </a:endParaRPr>
          </a:p>
        </p:txBody>
      </p:sp>
      <p:graphicFrame>
        <p:nvGraphicFramePr>
          <p:cNvPr id="34923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27722790"/>
              </p:ext>
            </p:extLst>
          </p:nvPr>
        </p:nvGraphicFramePr>
        <p:xfrm>
          <a:off x="228600" y="1543050"/>
          <a:ext cx="8686800" cy="210096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a;nqrwpoj o`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hombres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/tai,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profh,thj o`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profetas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evisin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son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06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579563" y="309563"/>
            <a:ext cx="5956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oi` </a:t>
            </a:r>
            <a:r>
              <a:rPr lang="pt-BR" sz="4000" dirty="0" err="1">
                <a:latin typeface="Bwgrkn"/>
                <a:cs typeface="Bwgrkn"/>
              </a:rPr>
              <a:t>a;nqrwpoi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profh</a:t>
            </a:r>
            <a:r>
              <a:rPr lang="pt-BR" sz="4000" dirty="0">
                <a:latin typeface="Bwgrkn"/>
                <a:cs typeface="Bwgrkn"/>
              </a:rPr>
              <a:t>/tai, </a:t>
            </a:r>
            <a:r>
              <a:rPr lang="pt-BR" sz="4000" dirty="0" err="1">
                <a:latin typeface="Bwgrkn"/>
                <a:cs typeface="Bwgrkn"/>
              </a:rPr>
              <a:t>evisin</a:t>
            </a:r>
            <a:endParaRPr lang="en-US" sz="4000" dirty="0">
              <a:latin typeface="Bwgrkn"/>
              <a:cs typeface="Bwgrkn"/>
            </a:endParaRPr>
          </a:p>
        </p:txBody>
      </p:sp>
      <p:graphicFrame>
        <p:nvGraphicFramePr>
          <p:cNvPr id="34923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55473488"/>
              </p:ext>
            </p:extLst>
          </p:nvPr>
        </p:nvGraphicFramePr>
        <p:xfrm>
          <a:off x="228600" y="1543050"/>
          <a:ext cx="8686800" cy="210096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a;nqrwpoj o`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hombres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/tai,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profh,thj o`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profetas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evisin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son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19" name="Text Box 103"/>
          <p:cNvSpPr txBox="1">
            <a:spLocks noChangeArrowheads="1"/>
          </p:cNvSpPr>
          <p:nvPr/>
        </p:nvSpPr>
        <p:spPr bwMode="auto">
          <a:xfrm>
            <a:off x="1828800" y="857250"/>
            <a:ext cx="54991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>
                <a:cs typeface="+mn-cs"/>
              </a:rPr>
              <a:t>Los hombres son profetas.</a:t>
            </a:r>
            <a:endParaRPr lang="en-US" sz="35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41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62188" y="80963"/>
            <a:ext cx="4746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4000" dirty="0">
                <a:latin typeface="Bwgrkn"/>
                <a:cs typeface="Bwgrkn"/>
              </a:rPr>
              <a:t>h` </a:t>
            </a:r>
            <a:r>
              <a:rPr lang="en-US" sz="4000" dirty="0" err="1">
                <a:latin typeface="Bwgrkn"/>
                <a:cs typeface="Bwgrkn"/>
              </a:rPr>
              <a:t>basilei,a</a:t>
            </a:r>
            <a:r>
              <a:rPr lang="en-US" sz="4000" dirty="0">
                <a:latin typeface="Bwgrkn"/>
                <a:cs typeface="Bwgrkn"/>
              </a:rPr>
              <a:t> </a:t>
            </a:r>
            <a:r>
              <a:rPr lang="en-US" sz="4000" dirty="0" err="1">
                <a:latin typeface="Bwgrkn"/>
                <a:cs typeface="Bwgrkn"/>
              </a:rPr>
              <a:t>kakh</a:t>
            </a:r>
            <a:r>
              <a:rPr lang="en-US" sz="4000" dirty="0">
                <a:latin typeface="Bwgrkn"/>
                <a:cs typeface="Bwgrkn"/>
              </a:rPr>
              <a:t>, </a:t>
            </a:r>
            <a:r>
              <a:rPr lang="en-US" sz="4000" dirty="0" err="1">
                <a:latin typeface="Bwgrkn"/>
                <a:cs typeface="Bwgrkn"/>
              </a:rPr>
              <a:t>evstin</a:t>
            </a:r>
            <a:r>
              <a:rPr lang="en-US" sz="4000" dirty="0">
                <a:latin typeface="Bwgrkn"/>
                <a:cs typeface="Bwgrkn"/>
              </a:rPr>
              <a:t> </a:t>
            </a:r>
          </a:p>
        </p:txBody>
      </p:sp>
      <p:graphicFrame>
        <p:nvGraphicFramePr>
          <p:cNvPr id="39050" name="Group 1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59902948"/>
              </p:ext>
            </p:extLst>
          </p:nvPr>
        </p:nvGraphicFramePr>
        <p:xfrm>
          <a:off x="228600" y="1543050"/>
          <a:ext cx="8686800" cy="192405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0" name="Group 198"/>
          <p:cNvGraphicFramePr>
            <a:graphicFrameLocks noGrp="1"/>
          </p:cNvGraphicFramePr>
          <p:nvPr>
            <p:ph/>
          </p:nvPr>
        </p:nvGraphicFramePr>
        <p:xfrm>
          <a:off x="457200" y="114300"/>
          <a:ext cx="8382000" cy="4514898"/>
        </p:xfrm>
        <a:graphic>
          <a:graphicData uri="http://schemas.openxmlformats.org/drawingml/2006/table">
            <a:tbl>
              <a:tblPr/>
              <a:tblGrid>
                <a:gridCol w="792163"/>
                <a:gridCol w="1108075"/>
                <a:gridCol w="1833562"/>
                <a:gridCol w="4648200"/>
              </a:tblGrid>
              <a:tr h="525799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Conjugación de</a:t>
                      </a:r>
                      <a:r>
                        <a:rPr kumimoji="0" lang="es-MX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eivmi,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647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Activo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1" marB="3429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4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eivmi,</a:t>
                      </a: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soy, estoy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ei=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eres, estás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sym typeface="Symbol" charset="0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evsti,n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es, está, (hay)*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evsme,n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somos, estamos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evste,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son, están  (sois, estáis)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eivsi,n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son, están, (hay)*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4" name="Text Box 32"/>
          <p:cNvSpPr txBox="1">
            <a:spLocks noChangeArrowheads="1"/>
          </p:cNvSpPr>
          <p:nvPr/>
        </p:nvSpPr>
        <p:spPr bwMode="auto">
          <a:xfrm rot="16200000" flipH="1">
            <a:off x="-413544" y="2372519"/>
            <a:ext cx="251936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500" dirty="0">
                <a:cs typeface="+mn-cs"/>
              </a:rPr>
              <a:t>Indicativo</a:t>
            </a:r>
            <a:endParaRPr lang="en-US" sz="3500" dirty="0">
              <a:cs typeface="+mn-cs"/>
            </a:endParaRPr>
          </a:p>
        </p:txBody>
      </p:sp>
      <p:sp>
        <p:nvSpPr>
          <p:cNvPr id="23751" name="Rectangle 199"/>
          <p:cNvSpPr>
            <a:spLocks noChangeArrowheads="1"/>
          </p:cNvSpPr>
          <p:nvPr/>
        </p:nvSpPr>
        <p:spPr bwMode="auto">
          <a:xfrm>
            <a:off x="457200" y="4562475"/>
            <a:ext cx="8382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MX">
                <a:cs typeface="+mn-cs"/>
              </a:rPr>
              <a:t>* En tercera persona singular o plural a veces denota existencia o cantidad. En ese caso se torna en impersonal y se traduce “hay”.</a:t>
            </a:r>
            <a:r>
              <a:rPr lang="en-US"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62188" y="80963"/>
            <a:ext cx="4746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4000" dirty="0">
                <a:latin typeface="Bwgrkn"/>
                <a:cs typeface="Bwgrkn"/>
              </a:rPr>
              <a:t>h` </a:t>
            </a:r>
            <a:r>
              <a:rPr lang="en-US" sz="4000" dirty="0" err="1">
                <a:latin typeface="Bwgrkn"/>
                <a:cs typeface="Bwgrkn"/>
              </a:rPr>
              <a:t>basilei,a</a:t>
            </a:r>
            <a:r>
              <a:rPr lang="en-US" sz="4000" dirty="0">
                <a:latin typeface="Bwgrkn"/>
                <a:cs typeface="Bwgrkn"/>
              </a:rPr>
              <a:t> </a:t>
            </a:r>
            <a:r>
              <a:rPr lang="en-US" sz="4000" dirty="0" err="1">
                <a:latin typeface="Bwgrkn"/>
                <a:cs typeface="Bwgrkn"/>
              </a:rPr>
              <a:t>kakh</a:t>
            </a:r>
            <a:r>
              <a:rPr lang="en-US" sz="4000" dirty="0">
                <a:latin typeface="Bwgrkn"/>
                <a:cs typeface="Bwgrkn"/>
              </a:rPr>
              <a:t>, </a:t>
            </a:r>
            <a:r>
              <a:rPr lang="en-US" sz="4000" dirty="0" err="1">
                <a:latin typeface="Bwgrkn"/>
                <a:cs typeface="Bwgrkn"/>
              </a:rPr>
              <a:t>evstin</a:t>
            </a:r>
            <a:r>
              <a:rPr lang="en-US" sz="4000" dirty="0">
                <a:latin typeface="Bwgrkn"/>
                <a:cs typeface="Bwgrkn"/>
              </a:rPr>
              <a:t> </a:t>
            </a:r>
          </a:p>
        </p:txBody>
      </p:sp>
      <p:graphicFrame>
        <p:nvGraphicFramePr>
          <p:cNvPr id="39050" name="Group 1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55895786"/>
              </p:ext>
            </p:extLst>
          </p:nvPr>
        </p:nvGraphicFramePr>
        <p:xfrm>
          <a:off x="228600" y="1543050"/>
          <a:ext cx="8686800" cy="192405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 h`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reino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57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62188" y="80963"/>
            <a:ext cx="4746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4000" dirty="0">
                <a:latin typeface="Bwgrkn"/>
                <a:cs typeface="Bwgrkn"/>
              </a:rPr>
              <a:t>h` </a:t>
            </a:r>
            <a:r>
              <a:rPr lang="en-US" sz="4000" dirty="0" err="1">
                <a:latin typeface="Bwgrkn"/>
                <a:cs typeface="Bwgrkn"/>
              </a:rPr>
              <a:t>basilei,a</a:t>
            </a:r>
            <a:r>
              <a:rPr lang="en-US" sz="4000" dirty="0">
                <a:latin typeface="Bwgrkn"/>
                <a:cs typeface="Bwgrkn"/>
              </a:rPr>
              <a:t> </a:t>
            </a:r>
            <a:r>
              <a:rPr lang="en-US" sz="4000" dirty="0" err="1">
                <a:latin typeface="Bwgrkn"/>
                <a:cs typeface="Bwgrkn"/>
              </a:rPr>
              <a:t>kakh</a:t>
            </a:r>
            <a:r>
              <a:rPr lang="en-US" sz="4000" dirty="0">
                <a:latin typeface="Bwgrkn"/>
                <a:cs typeface="Bwgrkn"/>
              </a:rPr>
              <a:t>, </a:t>
            </a:r>
            <a:r>
              <a:rPr lang="en-US" sz="4000" dirty="0" err="1">
                <a:latin typeface="Bwgrkn"/>
                <a:cs typeface="Bwgrkn"/>
              </a:rPr>
              <a:t>evstin</a:t>
            </a:r>
            <a:r>
              <a:rPr lang="en-US" sz="4000" dirty="0">
                <a:latin typeface="Bwgrkn"/>
                <a:cs typeface="Bwgrkn"/>
              </a:rPr>
              <a:t> </a:t>
            </a:r>
          </a:p>
        </p:txBody>
      </p:sp>
      <p:graphicFrame>
        <p:nvGraphicFramePr>
          <p:cNvPr id="39050" name="Group 1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48846222"/>
              </p:ext>
            </p:extLst>
          </p:nvPr>
        </p:nvGraphicFramePr>
        <p:xfrm>
          <a:off x="228600" y="1543050"/>
          <a:ext cx="8686800" cy="1954358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 h`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reino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kako,j( 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h( </a:t>
                      </a:r>
                      <a:b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</a:b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o,n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62188" y="80963"/>
            <a:ext cx="4746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4000" dirty="0">
                <a:latin typeface="Bwgrkn"/>
                <a:cs typeface="Bwgrkn"/>
              </a:rPr>
              <a:t>h` </a:t>
            </a:r>
            <a:r>
              <a:rPr lang="en-US" sz="4000" dirty="0" err="1">
                <a:latin typeface="Bwgrkn"/>
                <a:cs typeface="Bwgrkn"/>
              </a:rPr>
              <a:t>basilei,a</a:t>
            </a:r>
            <a:r>
              <a:rPr lang="en-US" sz="4000" dirty="0">
                <a:latin typeface="Bwgrkn"/>
                <a:cs typeface="Bwgrkn"/>
              </a:rPr>
              <a:t> </a:t>
            </a:r>
            <a:r>
              <a:rPr lang="en-US" sz="4000" dirty="0" err="1">
                <a:latin typeface="Bwgrkn"/>
                <a:cs typeface="Bwgrkn"/>
              </a:rPr>
              <a:t>kakh</a:t>
            </a:r>
            <a:r>
              <a:rPr lang="en-US" sz="4000" dirty="0">
                <a:latin typeface="Bwgrkn"/>
                <a:cs typeface="Bwgrkn"/>
              </a:rPr>
              <a:t>, </a:t>
            </a:r>
            <a:r>
              <a:rPr lang="en-US" sz="4000" dirty="0" err="1">
                <a:latin typeface="Bwgrkn"/>
                <a:cs typeface="Bwgrkn"/>
              </a:rPr>
              <a:t>evstin</a:t>
            </a:r>
            <a:r>
              <a:rPr lang="en-US" sz="4000" dirty="0">
                <a:latin typeface="Bwgrkn"/>
                <a:cs typeface="Bwgrkn"/>
              </a:rPr>
              <a:t> </a:t>
            </a:r>
          </a:p>
        </p:txBody>
      </p:sp>
      <p:graphicFrame>
        <p:nvGraphicFramePr>
          <p:cNvPr id="39050" name="Group 1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02038829"/>
              </p:ext>
            </p:extLst>
          </p:nvPr>
        </p:nvGraphicFramePr>
        <p:xfrm>
          <a:off x="228600" y="1543050"/>
          <a:ext cx="8686800" cy="2116464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 h`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reino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kako,j( 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h( </a:t>
                      </a:r>
                      <a:b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</a:b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o,n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53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62188" y="80963"/>
            <a:ext cx="4746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4000" dirty="0">
                <a:latin typeface="Bwgrkn"/>
                <a:cs typeface="Bwgrkn"/>
              </a:rPr>
              <a:t>h` </a:t>
            </a:r>
            <a:r>
              <a:rPr lang="en-US" sz="4000" dirty="0" err="1">
                <a:latin typeface="Bwgrkn"/>
                <a:cs typeface="Bwgrkn"/>
              </a:rPr>
              <a:t>basilei,a</a:t>
            </a:r>
            <a:r>
              <a:rPr lang="en-US" sz="4000" dirty="0">
                <a:latin typeface="Bwgrkn"/>
                <a:cs typeface="Bwgrkn"/>
              </a:rPr>
              <a:t> </a:t>
            </a:r>
            <a:r>
              <a:rPr lang="en-US" sz="4000" dirty="0" err="1">
                <a:latin typeface="Bwgrkn"/>
                <a:cs typeface="Bwgrkn"/>
              </a:rPr>
              <a:t>kakh</a:t>
            </a:r>
            <a:r>
              <a:rPr lang="en-US" sz="4000" dirty="0">
                <a:latin typeface="Bwgrkn"/>
                <a:cs typeface="Bwgrkn"/>
              </a:rPr>
              <a:t>, </a:t>
            </a:r>
            <a:r>
              <a:rPr lang="en-US" sz="4000" dirty="0" err="1">
                <a:latin typeface="Bwgrkn"/>
                <a:cs typeface="Bwgrkn"/>
              </a:rPr>
              <a:t>evstin</a:t>
            </a:r>
            <a:r>
              <a:rPr lang="en-US" sz="4000" dirty="0">
                <a:latin typeface="Bwgrkn"/>
                <a:cs typeface="Bwgrkn"/>
              </a:rPr>
              <a:t> </a:t>
            </a:r>
          </a:p>
        </p:txBody>
      </p:sp>
      <p:graphicFrame>
        <p:nvGraphicFramePr>
          <p:cNvPr id="39050" name="Group 1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1916045"/>
              </p:ext>
            </p:extLst>
          </p:nvPr>
        </p:nvGraphicFramePr>
        <p:xfrm>
          <a:off x="228600" y="1543050"/>
          <a:ext cx="8686800" cy="2116464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 h`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reino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kakh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kako,j( 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h( </a:t>
                      </a:r>
                      <a:b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</a:b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o,n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2819400" y="800100"/>
            <a:ext cx="35274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>
                <a:cs typeface="+mn-cs"/>
              </a:rPr>
              <a:t>El reino es malo.</a:t>
            </a:r>
            <a:endParaRPr lang="en-US" sz="35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2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2249488" y="192088"/>
            <a:ext cx="47894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PE" sz="3000">
                <a:latin typeface="Palatino Linotype" charset="0"/>
                <a:cs typeface="+mn-cs"/>
              </a:rPr>
              <a:t>Mt. 24:5</a:t>
            </a:r>
          </a:p>
          <a:p>
            <a:pPr algn="ctr">
              <a:defRPr/>
            </a:pPr>
            <a:r>
              <a:rPr lang="el-GR" sz="4000">
                <a:latin typeface="Palatino Linotype" charset="0"/>
                <a:cs typeface="+mn-cs"/>
              </a:rPr>
              <a:t>Ἐγώ εἰμι ὁ Χριστός,</a:t>
            </a:r>
            <a:r>
              <a:rPr lang="es-PE" sz="4000">
                <a:latin typeface="Palatino Linotype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2249488" y="192088"/>
            <a:ext cx="47894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PE" sz="3000">
                <a:latin typeface="Palatino Linotype" charset="0"/>
                <a:cs typeface="+mn-cs"/>
              </a:rPr>
              <a:t>Mt. 24:5</a:t>
            </a:r>
          </a:p>
          <a:p>
            <a:pPr algn="ctr">
              <a:defRPr/>
            </a:pPr>
            <a:r>
              <a:rPr lang="el-GR" sz="4000">
                <a:latin typeface="Palatino Linotype" charset="0"/>
                <a:cs typeface="+mn-cs"/>
              </a:rPr>
              <a:t>Ἐγώ εἰμι ὁ Χριστός,</a:t>
            </a:r>
            <a:r>
              <a:rPr lang="es-PE" sz="4000">
                <a:latin typeface="Palatino Linotype" charset="0"/>
                <a:cs typeface="+mn-cs"/>
              </a:rPr>
              <a:t> </a:t>
            </a:r>
          </a:p>
        </p:txBody>
      </p:sp>
      <p:sp>
        <p:nvSpPr>
          <p:cNvPr id="40006" name="Text Box 70"/>
          <p:cNvSpPr txBox="1">
            <a:spLocks noChangeArrowheads="1"/>
          </p:cNvSpPr>
          <p:nvPr/>
        </p:nvSpPr>
        <p:spPr bwMode="auto">
          <a:xfrm>
            <a:off x="2819400" y="1200150"/>
            <a:ext cx="34115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>
                <a:cs typeface="+mn-cs"/>
              </a:rPr>
              <a:t>Yo soy el Cristo.</a:t>
            </a:r>
            <a:endParaRPr lang="en-US" sz="35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09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11325" y="2249488"/>
            <a:ext cx="57816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PE" sz="3000">
                <a:latin typeface="Palatino Linotype" charset="0"/>
                <a:cs typeface="+mn-cs"/>
              </a:rPr>
              <a:t>Juan 1:20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l-GR" sz="4000">
                <a:latin typeface="Palatino Linotype" charset="0"/>
                <a:cs typeface="+mn-cs"/>
              </a:rPr>
              <a:t>Ἐγὼ οὐκ εἰμὶ ὁ Χριστός. </a:t>
            </a:r>
            <a:endParaRPr lang="en-US" sz="4000">
              <a:latin typeface="Palatino Linotype" charset="0"/>
              <a:cs typeface="+mn-cs"/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2249488" y="192088"/>
            <a:ext cx="47894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PE" sz="3000">
                <a:latin typeface="Palatino Linotype" charset="0"/>
                <a:cs typeface="+mn-cs"/>
              </a:rPr>
              <a:t>Mt. 24:5</a:t>
            </a:r>
          </a:p>
          <a:p>
            <a:pPr algn="ctr">
              <a:defRPr/>
            </a:pPr>
            <a:r>
              <a:rPr lang="el-GR" sz="4000">
                <a:latin typeface="Palatino Linotype" charset="0"/>
                <a:cs typeface="+mn-cs"/>
              </a:rPr>
              <a:t>Ἐγώ εἰμι ὁ Χριστός,</a:t>
            </a:r>
            <a:r>
              <a:rPr lang="es-PE" sz="4000">
                <a:latin typeface="Palatino Linotype" charset="0"/>
                <a:cs typeface="+mn-cs"/>
              </a:rPr>
              <a:t> </a:t>
            </a:r>
          </a:p>
        </p:txBody>
      </p:sp>
      <p:sp>
        <p:nvSpPr>
          <p:cNvPr id="40006" name="Text Box 70"/>
          <p:cNvSpPr txBox="1">
            <a:spLocks noChangeArrowheads="1"/>
          </p:cNvSpPr>
          <p:nvPr/>
        </p:nvSpPr>
        <p:spPr bwMode="auto">
          <a:xfrm>
            <a:off x="2819400" y="1200150"/>
            <a:ext cx="34115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>
                <a:cs typeface="+mn-cs"/>
              </a:rPr>
              <a:t>Yo soy el Cristo.</a:t>
            </a:r>
            <a:endParaRPr lang="en-US" sz="35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99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11325" y="2249488"/>
            <a:ext cx="57816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PE" sz="3000">
                <a:latin typeface="Palatino Linotype" charset="0"/>
                <a:cs typeface="+mn-cs"/>
              </a:rPr>
              <a:t>Juan 1:20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l-GR" sz="4000">
                <a:latin typeface="Palatino Linotype" charset="0"/>
                <a:cs typeface="+mn-cs"/>
              </a:rPr>
              <a:t>Ἐγὼ οὐκ εἰμὶ ὁ Χριστός. </a:t>
            </a:r>
            <a:endParaRPr lang="en-US" sz="4000">
              <a:latin typeface="Palatino Linotype" charset="0"/>
              <a:cs typeface="+mn-cs"/>
            </a:endParaRPr>
          </a:p>
        </p:txBody>
      </p:sp>
      <p:sp>
        <p:nvSpPr>
          <p:cNvPr id="40000" name="Text Box 64"/>
          <p:cNvSpPr txBox="1">
            <a:spLocks noChangeArrowheads="1"/>
          </p:cNvSpPr>
          <p:nvPr/>
        </p:nvSpPr>
        <p:spPr bwMode="auto">
          <a:xfrm>
            <a:off x="2667000" y="3314700"/>
            <a:ext cx="40354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>
                <a:cs typeface="+mn-cs"/>
              </a:rPr>
              <a:t>Yo no soy el Cristo.</a:t>
            </a:r>
            <a:endParaRPr lang="en-US" sz="3500">
              <a:cs typeface="+mn-cs"/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2249488" y="192088"/>
            <a:ext cx="47894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PE" sz="3000">
                <a:latin typeface="Palatino Linotype" charset="0"/>
                <a:cs typeface="+mn-cs"/>
              </a:rPr>
              <a:t>Mt. 24:5</a:t>
            </a:r>
          </a:p>
          <a:p>
            <a:pPr algn="ctr">
              <a:defRPr/>
            </a:pPr>
            <a:r>
              <a:rPr lang="el-GR" sz="4000">
                <a:latin typeface="Palatino Linotype" charset="0"/>
                <a:cs typeface="+mn-cs"/>
              </a:rPr>
              <a:t>Ἐγώ εἰμι ὁ Χριστός,</a:t>
            </a:r>
            <a:r>
              <a:rPr lang="es-PE" sz="4000">
                <a:latin typeface="Palatino Linotype" charset="0"/>
                <a:cs typeface="+mn-cs"/>
              </a:rPr>
              <a:t> </a:t>
            </a:r>
          </a:p>
        </p:txBody>
      </p:sp>
      <p:sp>
        <p:nvSpPr>
          <p:cNvPr id="40006" name="Text Box 70"/>
          <p:cNvSpPr txBox="1">
            <a:spLocks noChangeArrowheads="1"/>
          </p:cNvSpPr>
          <p:nvPr/>
        </p:nvSpPr>
        <p:spPr bwMode="auto">
          <a:xfrm>
            <a:off x="2819400" y="1200150"/>
            <a:ext cx="34115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>
                <a:cs typeface="+mn-cs"/>
              </a:rPr>
              <a:t>Yo soy el Cristo.</a:t>
            </a:r>
            <a:endParaRPr lang="en-US" sz="35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63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58813" y="192088"/>
            <a:ext cx="79724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PE" sz="3000">
                <a:latin typeface="Palatino Linotype" charset="0"/>
                <a:cs typeface="+mn-cs"/>
              </a:rPr>
              <a:t>Mc. 6:15</a:t>
            </a:r>
          </a:p>
          <a:p>
            <a:pPr algn="ctr">
              <a:defRPr/>
            </a:pPr>
            <a:r>
              <a:rPr lang="el-GR" sz="4000">
                <a:latin typeface="Palatino Linotype" charset="0"/>
                <a:cs typeface="+mn-cs"/>
              </a:rPr>
              <a:t>ἄλλοι δὲ ἔλεγον ὅτι Ἠλίας ἐστίν·</a:t>
            </a:r>
            <a:r>
              <a:rPr lang="en-US">
                <a:latin typeface="Palatino Linotype" charset="0"/>
                <a:cs typeface="+mn-cs"/>
              </a:rPr>
              <a:t> </a:t>
            </a:r>
            <a:endParaRPr lang="es-PE">
              <a:latin typeface="Palatino Linotype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58813" y="192088"/>
            <a:ext cx="79724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PE" sz="3000">
                <a:latin typeface="Palatino Linotype" charset="0"/>
                <a:cs typeface="+mn-cs"/>
              </a:rPr>
              <a:t>Mc. 6:15</a:t>
            </a:r>
          </a:p>
          <a:p>
            <a:pPr algn="ctr">
              <a:defRPr/>
            </a:pPr>
            <a:r>
              <a:rPr lang="el-GR" sz="4000">
                <a:latin typeface="Palatino Linotype" charset="0"/>
                <a:cs typeface="+mn-cs"/>
              </a:rPr>
              <a:t>ἄλλοι δὲ ἔλεγον ὅτι Ἠλίας ἐστίν·</a:t>
            </a:r>
            <a:r>
              <a:rPr lang="en-US">
                <a:latin typeface="Palatino Linotype" charset="0"/>
                <a:cs typeface="+mn-cs"/>
              </a:rPr>
              <a:t> </a:t>
            </a:r>
            <a:endParaRPr lang="es-PE">
              <a:latin typeface="Palatino Linotype" charset="0"/>
              <a:cs typeface="+mn-cs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295400" y="1409700"/>
            <a:ext cx="64468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 dirty="0">
                <a:cs typeface="+mn-cs"/>
              </a:rPr>
              <a:t>Pero otros decían que es Elías.</a:t>
            </a:r>
            <a:endParaRPr lang="en-US" sz="35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3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8788" y="481013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o` dida,skaloj evstin di,kaioj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58813" y="192088"/>
            <a:ext cx="79724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PE" sz="3000">
                <a:latin typeface="Palatino Linotype" charset="0"/>
                <a:cs typeface="+mn-cs"/>
              </a:rPr>
              <a:t>Mc. 6:15</a:t>
            </a:r>
          </a:p>
          <a:p>
            <a:pPr algn="ctr">
              <a:defRPr/>
            </a:pPr>
            <a:r>
              <a:rPr lang="el-GR" sz="4000">
                <a:latin typeface="Palatino Linotype" charset="0"/>
                <a:cs typeface="+mn-cs"/>
              </a:rPr>
              <a:t>ἄλλοι δὲ ἔλεγον ὅτι Ἠλίας ἐστίν·</a:t>
            </a:r>
            <a:r>
              <a:rPr lang="en-US">
                <a:latin typeface="Palatino Linotype" charset="0"/>
                <a:cs typeface="+mn-cs"/>
              </a:rPr>
              <a:t> </a:t>
            </a:r>
            <a:endParaRPr lang="es-PE">
              <a:latin typeface="Palatino Linotype" charset="0"/>
              <a:cs typeface="+mn-cs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295400" y="1409700"/>
            <a:ext cx="64468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 dirty="0">
                <a:cs typeface="+mn-cs"/>
              </a:rPr>
              <a:t>Pero otros decían que es Elías.</a:t>
            </a:r>
            <a:endParaRPr lang="en-US" sz="3500" dirty="0">
              <a:cs typeface="+mn-cs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95400" y="2093913"/>
            <a:ext cx="61976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 dirty="0">
                <a:cs typeface="+mn-cs"/>
              </a:rPr>
              <a:t>Pero otros decían: </a:t>
            </a:r>
            <a:r>
              <a:rPr lang="ja-JP" altLang="es-PE" sz="3500" dirty="0">
                <a:latin typeface="Arial"/>
                <a:cs typeface="+mn-cs"/>
              </a:rPr>
              <a:t>“</a:t>
            </a:r>
            <a:r>
              <a:rPr lang="es-PE" sz="3500" dirty="0">
                <a:cs typeface="+mn-cs"/>
              </a:rPr>
              <a:t>Es Elías</a:t>
            </a:r>
            <a:r>
              <a:rPr lang="ja-JP" altLang="es-PE" sz="3500" dirty="0">
                <a:latin typeface="Arial"/>
                <a:cs typeface="+mn-cs"/>
              </a:rPr>
              <a:t>”</a:t>
            </a:r>
            <a:r>
              <a:rPr lang="es-PE" sz="3500" dirty="0">
                <a:cs typeface="+mn-cs"/>
              </a:rPr>
              <a:t>.</a:t>
            </a:r>
            <a:endParaRPr lang="en-US" sz="35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72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981552" y="138182"/>
            <a:ext cx="49935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h` </a:t>
            </a:r>
            <a:r>
              <a:rPr lang="es-MX" sz="4000" dirty="0" smtClean="0">
                <a:latin typeface="Bwgrkn"/>
                <a:cs typeface="Bwgrkn"/>
              </a:rPr>
              <a:t>evkklhsi</a:t>
            </a:r>
            <a:r>
              <a:rPr lang="es-MX" sz="4000" dirty="0">
                <a:latin typeface="Bwgrkn"/>
                <a:cs typeface="Bwgrkn"/>
              </a:rPr>
              <a:t>,a pisth, evstin</a:t>
            </a:r>
          </a:p>
        </p:txBody>
      </p:sp>
      <p:graphicFrame>
        <p:nvGraphicFramePr>
          <p:cNvPr id="44105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51106473"/>
              </p:ext>
            </p:extLst>
          </p:nvPr>
        </p:nvGraphicFramePr>
        <p:xfrm>
          <a:off x="228600" y="1543050"/>
          <a:ext cx="8686800" cy="205538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pisth,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981552" y="138182"/>
            <a:ext cx="49935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h` </a:t>
            </a:r>
            <a:r>
              <a:rPr lang="es-MX" sz="4000" dirty="0" smtClean="0">
                <a:latin typeface="Bwgrkn"/>
                <a:cs typeface="Bwgrkn"/>
              </a:rPr>
              <a:t>evkklhsi</a:t>
            </a:r>
            <a:r>
              <a:rPr lang="es-MX" sz="4000" dirty="0">
                <a:latin typeface="Bwgrkn"/>
                <a:cs typeface="Bwgrkn"/>
              </a:rPr>
              <a:t>,a pisth, evstin</a:t>
            </a:r>
          </a:p>
        </p:txBody>
      </p:sp>
      <p:graphicFrame>
        <p:nvGraphicFramePr>
          <p:cNvPr id="44105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03002913"/>
              </p:ext>
            </p:extLst>
          </p:nvPr>
        </p:nvGraphicFramePr>
        <p:xfrm>
          <a:off x="228600" y="1543050"/>
          <a:ext cx="8686800" cy="205538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iglesia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pisth,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9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981552" y="138182"/>
            <a:ext cx="49935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h` </a:t>
            </a:r>
            <a:r>
              <a:rPr lang="es-MX" sz="4000" dirty="0" smtClean="0">
                <a:latin typeface="Bwgrkn"/>
                <a:cs typeface="Bwgrkn"/>
              </a:rPr>
              <a:t>evkklhsi</a:t>
            </a:r>
            <a:r>
              <a:rPr lang="es-MX" sz="4000" dirty="0">
                <a:latin typeface="Bwgrkn"/>
                <a:cs typeface="Bwgrkn"/>
              </a:rPr>
              <a:t>,a pisth, evstin</a:t>
            </a:r>
          </a:p>
        </p:txBody>
      </p:sp>
      <p:graphicFrame>
        <p:nvGraphicFramePr>
          <p:cNvPr id="44105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57728289"/>
              </p:ext>
            </p:extLst>
          </p:nvPr>
        </p:nvGraphicFramePr>
        <p:xfrm>
          <a:off x="228600" y="1543050"/>
          <a:ext cx="8686800" cy="205538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iglesia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pisth,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600" b="1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πιστός, ή, όν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fiel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37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981552" y="138182"/>
            <a:ext cx="49935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h` </a:t>
            </a:r>
            <a:r>
              <a:rPr lang="es-MX" sz="4000" dirty="0" smtClean="0">
                <a:latin typeface="Bwgrkn"/>
                <a:cs typeface="Bwgrkn"/>
              </a:rPr>
              <a:t>evkklhsi</a:t>
            </a:r>
            <a:r>
              <a:rPr lang="es-MX" sz="4000" dirty="0">
                <a:latin typeface="Bwgrkn"/>
                <a:cs typeface="Bwgrkn"/>
              </a:rPr>
              <a:t>,a pisth, evstin</a:t>
            </a:r>
          </a:p>
        </p:txBody>
      </p:sp>
      <p:graphicFrame>
        <p:nvGraphicFramePr>
          <p:cNvPr id="44105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61247030"/>
              </p:ext>
            </p:extLst>
          </p:nvPr>
        </p:nvGraphicFramePr>
        <p:xfrm>
          <a:off x="228600" y="1543050"/>
          <a:ext cx="8686800" cy="211635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iglesia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pisth,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600" b="1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πιστός, ή, όν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fiel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78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981552" y="138182"/>
            <a:ext cx="49935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h` </a:t>
            </a:r>
            <a:r>
              <a:rPr lang="es-MX" sz="4000" dirty="0" smtClean="0">
                <a:latin typeface="Bwgrkn"/>
                <a:cs typeface="Bwgrkn"/>
              </a:rPr>
              <a:t>evkklhsi</a:t>
            </a:r>
            <a:r>
              <a:rPr lang="es-MX" sz="4000" dirty="0">
                <a:latin typeface="Bwgrkn"/>
                <a:cs typeface="Bwgrkn"/>
              </a:rPr>
              <a:t>,a pisth, evstin</a:t>
            </a:r>
          </a:p>
        </p:txBody>
      </p:sp>
      <p:graphicFrame>
        <p:nvGraphicFramePr>
          <p:cNvPr id="44105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63508158"/>
              </p:ext>
            </p:extLst>
          </p:nvPr>
        </p:nvGraphicFramePr>
        <p:xfrm>
          <a:off x="228600" y="1543050"/>
          <a:ext cx="8686800" cy="211635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iglesia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pisth,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600" b="1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πιστός, ή, όν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fiel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09" name="Text Box 77"/>
          <p:cNvSpPr txBox="1">
            <a:spLocks noChangeArrowheads="1"/>
          </p:cNvSpPr>
          <p:nvPr/>
        </p:nvSpPr>
        <p:spPr bwMode="auto">
          <a:xfrm>
            <a:off x="2743200" y="800100"/>
            <a:ext cx="322897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500" dirty="0">
                <a:cs typeface="+mn-cs"/>
              </a:rPr>
              <a:t>la iglesia es fiel</a:t>
            </a:r>
            <a:endParaRPr lang="en-US" sz="35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20955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400" dirty="0" err="1">
                <a:latin typeface="Palatino Linotype" charset="0"/>
                <a:cs typeface="+mn-cs"/>
              </a:rPr>
              <a:t>Jn</a:t>
            </a:r>
            <a:r>
              <a:rPr lang="pt-BR" sz="2400" dirty="0">
                <a:latin typeface="Palatino Linotype" charset="0"/>
                <a:cs typeface="+mn-cs"/>
              </a:rPr>
              <a:t> 8:47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>
                <a:latin typeface="Bwgrkn"/>
                <a:cs typeface="Bwgrkn"/>
              </a:rPr>
              <a:t>o` </a:t>
            </a:r>
            <a:r>
              <a:rPr lang="pt-BR" sz="3200" dirty="0" err="1">
                <a:latin typeface="Bwgrkn"/>
                <a:cs typeface="Bwgrkn"/>
              </a:rPr>
              <a:t>w'n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el</a:t>
            </a:r>
            <a:r>
              <a:rPr lang="pt-BR" sz="2400" dirty="0">
                <a:latin typeface="Palatino Linotype" charset="0"/>
                <a:cs typeface="+mn-cs"/>
              </a:rPr>
              <a:t> que es)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ta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dirty="0" err="1">
                <a:latin typeface="Bwgrkn"/>
                <a:cs typeface="Bwgrkn"/>
              </a:rPr>
              <a:t>r`h,mata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las</a:t>
            </a:r>
            <a:r>
              <a:rPr lang="pt-BR" sz="2400" dirty="0">
                <a:latin typeface="Palatino Linotype" charset="0"/>
                <a:cs typeface="+mn-cs"/>
              </a:rPr>
              <a:t> </a:t>
            </a:r>
            <a:r>
              <a:rPr lang="pt-BR" sz="2400" dirty="0" err="1">
                <a:latin typeface="Palatino Linotype" charset="0"/>
                <a:cs typeface="+mn-cs"/>
              </a:rPr>
              <a:t>palabras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avkou,ei</a:t>
            </a:r>
            <a:r>
              <a:rPr lang="pt-BR" sz="3200" dirty="0">
                <a:latin typeface="Bwgrkn"/>
                <a:cs typeface="Bwgrkn"/>
              </a:rPr>
              <a:t>\ dia.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to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(por esta </a:t>
            </a:r>
            <a:r>
              <a:rPr lang="pt-BR" sz="2400" dirty="0" err="1">
                <a:latin typeface="Palatino Linotype" charset="0"/>
                <a:cs typeface="+mn-cs"/>
              </a:rPr>
              <a:t>razón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u`mei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avkou,ete</a:t>
            </a:r>
            <a:r>
              <a:rPr lang="pt-BR" sz="3200" dirty="0">
                <a:latin typeface="Bwgrkn"/>
                <a:cs typeface="Bwgrkn"/>
              </a:rPr>
              <a:t>( o[ti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evste,Å</a:t>
            </a:r>
            <a:endParaRPr lang="pt-BR" sz="3200" dirty="0">
              <a:latin typeface="Bwgrkn"/>
              <a:cs typeface="Bwgrkn"/>
            </a:endParaRPr>
          </a:p>
        </p:txBody>
      </p:sp>
      <p:graphicFrame>
        <p:nvGraphicFramePr>
          <p:cNvPr id="45125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81369466"/>
              </p:ext>
            </p:extLst>
          </p:nvPr>
        </p:nvGraphicFramePr>
        <p:xfrm>
          <a:off x="152400" y="3417888"/>
          <a:ext cx="8686800" cy="155575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avkou,ete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20955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400" dirty="0" err="1">
                <a:latin typeface="Palatino Linotype" charset="0"/>
                <a:cs typeface="+mn-cs"/>
              </a:rPr>
              <a:t>Jn</a:t>
            </a:r>
            <a:r>
              <a:rPr lang="pt-BR" sz="2400" dirty="0">
                <a:latin typeface="Palatino Linotype" charset="0"/>
                <a:cs typeface="+mn-cs"/>
              </a:rPr>
              <a:t> 8:47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>
                <a:latin typeface="Bwgrkn"/>
                <a:cs typeface="Bwgrkn"/>
              </a:rPr>
              <a:t>o` </a:t>
            </a:r>
            <a:r>
              <a:rPr lang="pt-BR" sz="3200" dirty="0" err="1">
                <a:latin typeface="Bwgrkn"/>
                <a:cs typeface="Bwgrkn"/>
              </a:rPr>
              <a:t>w'n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el</a:t>
            </a:r>
            <a:r>
              <a:rPr lang="pt-BR" sz="2400" dirty="0">
                <a:latin typeface="Palatino Linotype" charset="0"/>
                <a:cs typeface="+mn-cs"/>
              </a:rPr>
              <a:t> que es)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ta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dirty="0" err="1">
                <a:latin typeface="Bwgrkn"/>
                <a:cs typeface="Bwgrkn"/>
              </a:rPr>
              <a:t>r`h,mata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las</a:t>
            </a:r>
            <a:r>
              <a:rPr lang="pt-BR" sz="2400" dirty="0">
                <a:latin typeface="Palatino Linotype" charset="0"/>
                <a:cs typeface="+mn-cs"/>
              </a:rPr>
              <a:t> </a:t>
            </a:r>
            <a:r>
              <a:rPr lang="pt-BR" sz="2400" dirty="0" err="1">
                <a:latin typeface="Palatino Linotype" charset="0"/>
                <a:cs typeface="+mn-cs"/>
              </a:rPr>
              <a:t>palabras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avkou,ei</a:t>
            </a:r>
            <a:r>
              <a:rPr lang="pt-BR" sz="3200" dirty="0">
                <a:latin typeface="Bwgrkn"/>
                <a:cs typeface="Bwgrkn"/>
              </a:rPr>
              <a:t>\ dia.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to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(por esta </a:t>
            </a:r>
            <a:r>
              <a:rPr lang="pt-BR" sz="2400" dirty="0" err="1">
                <a:latin typeface="Palatino Linotype" charset="0"/>
                <a:cs typeface="+mn-cs"/>
              </a:rPr>
              <a:t>razón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u`mei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avkou,ete</a:t>
            </a:r>
            <a:r>
              <a:rPr lang="pt-BR" sz="3200" dirty="0">
                <a:latin typeface="Bwgrkn"/>
                <a:cs typeface="Bwgrkn"/>
              </a:rPr>
              <a:t>( o[ti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evste,Å</a:t>
            </a:r>
            <a:endParaRPr lang="pt-BR" sz="3200" dirty="0">
              <a:latin typeface="Bwgrkn"/>
              <a:cs typeface="Bwgrkn"/>
            </a:endParaRPr>
          </a:p>
        </p:txBody>
      </p:sp>
      <p:graphicFrame>
        <p:nvGraphicFramePr>
          <p:cNvPr id="45125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03018613"/>
              </p:ext>
            </p:extLst>
          </p:nvPr>
        </p:nvGraphicFramePr>
        <p:xfrm>
          <a:off x="152400" y="3417888"/>
          <a:ext cx="8686800" cy="159597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avkou,w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escucha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avkou,ete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00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20955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400" dirty="0" err="1">
                <a:latin typeface="Palatino Linotype" charset="0"/>
                <a:cs typeface="+mn-cs"/>
              </a:rPr>
              <a:t>Jn</a:t>
            </a:r>
            <a:r>
              <a:rPr lang="pt-BR" sz="2400" dirty="0">
                <a:latin typeface="Palatino Linotype" charset="0"/>
                <a:cs typeface="+mn-cs"/>
              </a:rPr>
              <a:t> 8:47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>
                <a:latin typeface="Bwgrkn"/>
                <a:cs typeface="Bwgrkn"/>
              </a:rPr>
              <a:t>o` </a:t>
            </a:r>
            <a:r>
              <a:rPr lang="pt-BR" sz="3200" dirty="0" err="1">
                <a:latin typeface="Bwgrkn"/>
                <a:cs typeface="Bwgrkn"/>
              </a:rPr>
              <a:t>w'n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el</a:t>
            </a:r>
            <a:r>
              <a:rPr lang="pt-BR" sz="2400" dirty="0">
                <a:latin typeface="Palatino Linotype" charset="0"/>
                <a:cs typeface="+mn-cs"/>
              </a:rPr>
              <a:t> que es)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ta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dirty="0" err="1">
                <a:latin typeface="Bwgrkn"/>
                <a:cs typeface="Bwgrkn"/>
              </a:rPr>
              <a:t>r`h,mata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las</a:t>
            </a:r>
            <a:r>
              <a:rPr lang="pt-BR" sz="2400" dirty="0">
                <a:latin typeface="Palatino Linotype" charset="0"/>
                <a:cs typeface="+mn-cs"/>
              </a:rPr>
              <a:t> </a:t>
            </a:r>
            <a:r>
              <a:rPr lang="pt-BR" sz="2400" dirty="0" err="1">
                <a:latin typeface="Palatino Linotype" charset="0"/>
                <a:cs typeface="+mn-cs"/>
              </a:rPr>
              <a:t>palabras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avkou,ei</a:t>
            </a:r>
            <a:r>
              <a:rPr lang="pt-BR" sz="3200" dirty="0">
                <a:latin typeface="Bwgrkn"/>
                <a:cs typeface="Bwgrkn"/>
              </a:rPr>
              <a:t>\ dia.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to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(por esta </a:t>
            </a:r>
            <a:r>
              <a:rPr lang="pt-BR" sz="2400" dirty="0" err="1">
                <a:latin typeface="Palatino Linotype" charset="0"/>
                <a:cs typeface="+mn-cs"/>
              </a:rPr>
              <a:t>razón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u`mei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avkou,ete</a:t>
            </a:r>
            <a:r>
              <a:rPr lang="pt-BR" sz="3200" dirty="0">
                <a:latin typeface="Bwgrkn"/>
                <a:cs typeface="Bwgrkn"/>
              </a:rPr>
              <a:t>( o[ti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evste,Å</a:t>
            </a:r>
            <a:endParaRPr lang="pt-BR" sz="3200" dirty="0">
              <a:latin typeface="Bwgrkn"/>
              <a:cs typeface="Bwgrkn"/>
            </a:endParaRPr>
          </a:p>
        </p:txBody>
      </p:sp>
      <p:graphicFrame>
        <p:nvGraphicFramePr>
          <p:cNvPr id="45125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25263315"/>
              </p:ext>
            </p:extLst>
          </p:nvPr>
        </p:nvGraphicFramePr>
        <p:xfrm>
          <a:off x="152400" y="3417888"/>
          <a:ext cx="8686800" cy="159597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avkou,w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escucha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avkou,ete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avkou,w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(uds.) escuchan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50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20955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400" dirty="0" err="1">
                <a:latin typeface="Palatino Linotype" charset="0"/>
                <a:cs typeface="+mn-cs"/>
              </a:rPr>
              <a:t>Jn</a:t>
            </a:r>
            <a:r>
              <a:rPr lang="pt-BR" sz="2400" dirty="0">
                <a:latin typeface="Palatino Linotype" charset="0"/>
                <a:cs typeface="+mn-cs"/>
              </a:rPr>
              <a:t> 8:47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>
                <a:latin typeface="Bwgrkn"/>
                <a:cs typeface="Bwgrkn"/>
              </a:rPr>
              <a:t>o` </a:t>
            </a:r>
            <a:r>
              <a:rPr lang="pt-BR" sz="3200" dirty="0" err="1">
                <a:latin typeface="Bwgrkn"/>
                <a:cs typeface="Bwgrkn"/>
              </a:rPr>
              <a:t>w'n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el</a:t>
            </a:r>
            <a:r>
              <a:rPr lang="pt-BR" sz="2400" dirty="0">
                <a:latin typeface="Palatino Linotype" charset="0"/>
                <a:cs typeface="+mn-cs"/>
              </a:rPr>
              <a:t> que es)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ta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dirty="0" err="1">
                <a:latin typeface="Bwgrkn"/>
                <a:cs typeface="Bwgrkn"/>
              </a:rPr>
              <a:t>r`h,mata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las</a:t>
            </a:r>
            <a:r>
              <a:rPr lang="pt-BR" sz="2400" dirty="0">
                <a:latin typeface="Palatino Linotype" charset="0"/>
                <a:cs typeface="+mn-cs"/>
              </a:rPr>
              <a:t> </a:t>
            </a:r>
            <a:r>
              <a:rPr lang="pt-BR" sz="2400" dirty="0" err="1">
                <a:latin typeface="Palatino Linotype" charset="0"/>
                <a:cs typeface="+mn-cs"/>
              </a:rPr>
              <a:t>palabras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avkou,ei</a:t>
            </a:r>
            <a:r>
              <a:rPr lang="pt-BR" sz="3200" dirty="0">
                <a:latin typeface="Bwgrkn"/>
                <a:cs typeface="Bwgrkn"/>
              </a:rPr>
              <a:t>\ dia.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to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(por esta </a:t>
            </a:r>
            <a:r>
              <a:rPr lang="pt-BR" sz="2400" dirty="0" err="1">
                <a:latin typeface="Palatino Linotype" charset="0"/>
                <a:cs typeface="+mn-cs"/>
              </a:rPr>
              <a:t>razón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u`mei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avkou,ete</a:t>
            </a:r>
            <a:r>
              <a:rPr lang="pt-BR" sz="3200" dirty="0">
                <a:latin typeface="Bwgrkn"/>
                <a:cs typeface="Bwgrkn"/>
              </a:rPr>
              <a:t>( o[ti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evste,Å</a:t>
            </a:r>
            <a:endParaRPr lang="pt-BR" sz="3200" dirty="0">
              <a:latin typeface="Bwgrkn"/>
              <a:cs typeface="Bwgrkn"/>
            </a:endParaRPr>
          </a:p>
        </p:txBody>
      </p:sp>
      <p:graphicFrame>
        <p:nvGraphicFramePr>
          <p:cNvPr id="45125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18119998"/>
              </p:ext>
            </p:extLst>
          </p:nvPr>
        </p:nvGraphicFramePr>
        <p:xfrm>
          <a:off x="152400" y="3417888"/>
          <a:ext cx="8686800" cy="1636204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avkou,w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escucha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avkou,ete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avkou,w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(uds.) escuchan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son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1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8788" y="481013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o` dida,skaloj evstin di,kaioj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430463" y="1028700"/>
            <a:ext cx="42513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“el maestro es justo”</a:t>
            </a:r>
          </a:p>
        </p:txBody>
      </p:sp>
    </p:spTree>
    <p:extLst>
      <p:ext uri="{BB962C8B-B14F-4D97-AF65-F5344CB8AC3E}">
        <p14:creationId xmlns:p14="http://schemas.microsoft.com/office/powerpoint/2010/main" val="293433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20955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400" dirty="0" err="1">
                <a:latin typeface="Palatino Linotype" charset="0"/>
                <a:cs typeface="+mn-cs"/>
              </a:rPr>
              <a:t>Jn</a:t>
            </a:r>
            <a:r>
              <a:rPr lang="pt-BR" sz="2400" dirty="0">
                <a:latin typeface="Palatino Linotype" charset="0"/>
                <a:cs typeface="+mn-cs"/>
              </a:rPr>
              <a:t> 8:47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>
                <a:latin typeface="Bwgrkn"/>
                <a:cs typeface="Bwgrkn"/>
              </a:rPr>
              <a:t>o` </a:t>
            </a:r>
            <a:r>
              <a:rPr lang="pt-BR" sz="3200" dirty="0" err="1">
                <a:latin typeface="Bwgrkn"/>
                <a:cs typeface="Bwgrkn"/>
              </a:rPr>
              <a:t>w'n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el</a:t>
            </a:r>
            <a:r>
              <a:rPr lang="pt-BR" sz="2400" dirty="0">
                <a:latin typeface="Palatino Linotype" charset="0"/>
                <a:cs typeface="+mn-cs"/>
              </a:rPr>
              <a:t> que es)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ta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dirty="0" err="1">
                <a:latin typeface="Bwgrkn"/>
                <a:cs typeface="Bwgrkn"/>
              </a:rPr>
              <a:t>r`h,mata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</a:t>
            </a:r>
            <a:r>
              <a:rPr lang="pt-BR" sz="2400" dirty="0" err="1">
                <a:latin typeface="Palatino Linotype" charset="0"/>
                <a:cs typeface="+mn-cs"/>
              </a:rPr>
              <a:t>las</a:t>
            </a:r>
            <a:r>
              <a:rPr lang="pt-BR" sz="2400" dirty="0">
                <a:latin typeface="Palatino Linotype" charset="0"/>
                <a:cs typeface="+mn-cs"/>
              </a:rPr>
              <a:t> </a:t>
            </a:r>
            <a:r>
              <a:rPr lang="pt-BR" sz="2400" dirty="0" err="1">
                <a:latin typeface="Palatino Linotype" charset="0"/>
                <a:cs typeface="+mn-cs"/>
              </a:rPr>
              <a:t>palabras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avkou,ei</a:t>
            </a:r>
            <a:r>
              <a:rPr lang="pt-BR" sz="3200" dirty="0">
                <a:latin typeface="Bwgrkn"/>
                <a:cs typeface="Bwgrkn"/>
              </a:rPr>
              <a:t>\ dia.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to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2400" dirty="0">
                <a:latin typeface="Palatino Linotype" charset="0"/>
                <a:cs typeface="+mn-cs"/>
              </a:rPr>
              <a:t>(por esta </a:t>
            </a:r>
            <a:r>
              <a:rPr lang="pt-BR" sz="2400" dirty="0" err="1">
                <a:latin typeface="Palatino Linotype" charset="0"/>
                <a:cs typeface="+mn-cs"/>
              </a:rPr>
              <a:t>razón</a:t>
            </a:r>
            <a:r>
              <a:rPr lang="pt-BR" sz="2400" dirty="0">
                <a:latin typeface="Palatino Linotype" charset="0"/>
                <a:cs typeface="+mn-cs"/>
              </a:rPr>
              <a:t>)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u`mei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avkou,ete</a:t>
            </a:r>
            <a:r>
              <a:rPr lang="pt-BR" sz="3200" dirty="0">
                <a:latin typeface="Bwgrkn"/>
                <a:cs typeface="Bwgrkn"/>
              </a:rPr>
              <a:t>( o[ti </a:t>
            </a:r>
            <a:r>
              <a:rPr lang="pt-BR" sz="3200" dirty="0" err="1">
                <a:latin typeface="Bwgrkn"/>
                <a:cs typeface="Bwgrkn"/>
              </a:rPr>
              <a:t>evk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tou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qeou</a:t>
            </a:r>
            <a:r>
              <a:rPr lang="pt-BR" sz="3200" dirty="0">
                <a:latin typeface="Bwgrkn"/>
                <a:cs typeface="Bwgrkn"/>
              </a:rPr>
              <a:t>/ </a:t>
            </a:r>
            <a:r>
              <a:rPr lang="pt-BR" sz="3200" dirty="0" err="1">
                <a:latin typeface="Bwgrkn"/>
                <a:cs typeface="Bwgrkn"/>
              </a:rPr>
              <a:t>ouvk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evste,Å</a:t>
            </a:r>
            <a:endParaRPr lang="pt-BR" sz="3200" dirty="0">
              <a:latin typeface="Bwgrkn"/>
              <a:cs typeface="Bwgrkn"/>
            </a:endParaRPr>
          </a:p>
        </p:txBody>
      </p:sp>
      <p:graphicFrame>
        <p:nvGraphicFramePr>
          <p:cNvPr id="45125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03794157"/>
              </p:ext>
            </p:extLst>
          </p:nvPr>
        </p:nvGraphicFramePr>
        <p:xfrm>
          <a:off x="152400" y="3417888"/>
          <a:ext cx="8686800" cy="1636204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avkou,w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escucha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avkou,ete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avkou,w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(uds.) escuchan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eivmi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son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21" name="Text Box 65"/>
          <p:cNvSpPr txBox="1">
            <a:spLocks noChangeArrowheads="1"/>
          </p:cNvSpPr>
          <p:nvPr/>
        </p:nvSpPr>
        <p:spPr bwMode="auto">
          <a:xfrm>
            <a:off x="152400" y="1733550"/>
            <a:ext cx="8763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3300" dirty="0">
                <a:cs typeface="+mn-cs"/>
              </a:rPr>
              <a:t>El que es de Dios las palabras de Dios escucha; por esta razón ustedes no escuchan, porque de Dios no son.</a:t>
            </a:r>
            <a:endParaRPr lang="en-US" sz="3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6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El verbo </a:t>
            </a: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Bwgrkn"/>
                <a:cs typeface="Bwgrkn"/>
              </a:rPr>
              <a:t>eivmi,</a:t>
            </a: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, tiempos verbales y conjunciones</a:t>
            </a:r>
            <a:endParaRPr lang="en-US" sz="6600" b="1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  <a:ea typeface="ＭＳ Ｐゴシック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 I : Lección 6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8788" y="481013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o` dida,skaloj evstin di,kaioj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15938" y="1663700"/>
            <a:ext cx="80454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avga,ph o` qeo,j e;stin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430463" y="1028700"/>
            <a:ext cx="42513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“el maestro es justo”</a:t>
            </a:r>
          </a:p>
        </p:txBody>
      </p:sp>
    </p:spTree>
    <p:extLst>
      <p:ext uri="{BB962C8B-B14F-4D97-AF65-F5344CB8AC3E}">
        <p14:creationId xmlns:p14="http://schemas.microsoft.com/office/powerpoint/2010/main" val="387551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8788" y="481013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o` dida,skaloj evstin di,kaioj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15938" y="1663700"/>
            <a:ext cx="80454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avga,ph o` qeo,j e;stin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430463" y="1028700"/>
            <a:ext cx="42513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“el maestro es justo”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989263" y="2217738"/>
            <a:ext cx="31273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“Dios es amor”</a:t>
            </a:r>
          </a:p>
        </p:txBody>
      </p:sp>
    </p:spTree>
    <p:extLst>
      <p:ext uri="{BB962C8B-B14F-4D97-AF65-F5344CB8AC3E}">
        <p14:creationId xmlns:p14="http://schemas.microsoft.com/office/powerpoint/2010/main" val="408291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8788" y="481013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o` dida,skaloj evstin di,kaioj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15938" y="1663700"/>
            <a:ext cx="80454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avga,ph o` qeo,j e;stin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2789238"/>
            <a:ext cx="84661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oi` lo,goi mou ei;sin dikaioi,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430463" y="1028700"/>
            <a:ext cx="42513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“el maestro es justo”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989263" y="2217738"/>
            <a:ext cx="31273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“Dios es amor”</a:t>
            </a:r>
          </a:p>
        </p:txBody>
      </p:sp>
    </p:spTree>
    <p:extLst>
      <p:ext uri="{BB962C8B-B14F-4D97-AF65-F5344CB8AC3E}">
        <p14:creationId xmlns:p14="http://schemas.microsoft.com/office/powerpoint/2010/main" val="221303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8788" y="481013"/>
            <a:ext cx="815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o` dida,skaloj evstin di,kaioj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15938" y="1663700"/>
            <a:ext cx="80454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avga,ph o` qeo,j e;stin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2789238"/>
            <a:ext cx="84661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es-MX" sz="4000" dirty="0">
                <a:latin typeface="Bwgrkn"/>
                <a:cs typeface="Bwgrkn"/>
              </a:rPr>
              <a:t>oi` lo,goi mou ei;sin dikaioi,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430463" y="1028700"/>
            <a:ext cx="42513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“el maestro es justo”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989263" y="2217738"/>
            <a:ext cx="31273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“Dios es amor”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490663" y="3429000"/>
            <a:ext cx="6146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500">
                <a:cs typeface="+mn-cs"/>
              </a:rPr>
              <a:t>“las palabras mías son justas”</a:t>
            </a:r>
          </a:p>
        </p:txBody>
      </p:sp>
    </p:spTree>
    <p:extLst>
      <p:ext uri="{BB962C8B-B14F-4D97-AF65-F5344CB8AC3E}">
        <p14:creationId xmlns:p14="http://schemas.microsoft.com/office/powerpoint/2010/main" val="403558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2408</Words>
  <Application>Microsoft Macintosh PowerPoint</Application>
  <PresentationFormat>On-screen Show (16:9)</PresentationFormat>
  <Paragraphs>627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1_Default Design</vt:lpstr>
      <vt:lpstr>PowerPoint Presentation</vt:lpstr>
      <vt:lpstr>Las posiciones de los adjetivos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48</cp:revision>
  <dcterms:created xsi:type="dcterms:W3CDTF">2006-04-03T19:59:23Z</dcterms:created>
  <dcterms:modified xsi:type="dcterms:W3CDTF">2014-04-09T13:54:45Z</dcterms:modified>
</cp:coreProperties>
</file>